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8"/>
    <p:restoredTop sz="94694"/>
  </p:normalViewPr>
  <p:slideViewPr>
    <p:cSldViewPr snapToGrid="0" snapToObjects="1">
      <p:cViewPr varScale="1">
        <p:scale>
          <a:sx n="63" d="100"/>
          <a:sy n="63" d="100"/>
        </p:scale>
        <p:origin x="5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5A612-1289-4455-BF60-94B66019884E}"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FBA31-AF4D-4EE4-91AB-0D0ED1131CBC}" type="slidenum">
              <a:rPr lang="en-GB" smtClean="0"/>
              <a:t>‹#›</a:t>
            </a:fld>
            <a:endParaRPr lang="en-GB"/>
          </a:p>
        </p:txBody>
      </p:sp>
    </p:spTree>
    <p:extLst>
      <p:ext uri="{BB962C8B-B14F-4D97-AF65-F5344CB8AC3E}">
        <p14:creationId xmlns:p14="http://schemas.microsoft.com/office/powerpoint/2010/main" val="262673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FFBA31-AF4D-4EE4-91AB-0D0ED1131CBC}" type="slidenum">
              <a:rPr lang="en-GB" smtClean="0"/>
              <a:t>2</a:t>
            </a:fld>
            <a:endParaRPr lang="en-GB"/>
          </a:p>
        </p:txBody>
      </p:sp>
    </p:spTree>
    <p:extLst>
      <p:ext uri="{BB962C8B-B14F-4D97-AF65-F5344CB8AC3E}">
        <p14:creationId xmlns:p14="http://schemas.microsoft.com/office/powerpoint/2010/main" val="184554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5DEB-C864-4644-BC64-96016E5782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98FEE5-C78A-4748-8347-8A41A1599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F1B35B-D4FD-1942-99BA-36D798F29E89}"/>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5" name="Footer Placeholder 4">
            <a:extLst>
              <a:ext uri="{FF2B5EF4-FFF2-40B4-BE49-F238E27FC236}">
                <a16:creationId xmlns:a16="http://schemas.microsoft.com/office/drawing/2014/main" id="{9FFB08D1-8B54-BD4D-B0EE-D78D2A8CC5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AD905-F4AC-B842-AFF0-030130572B2C}"/>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358469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A246-8C0A-7D43-A226-DEC9CF513F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44CA86-D2C6-9447-A39D-E70866C3F3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BA4C34-2440-C642-A624-CCF3913B5378}"/>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5" name="Footer Placeholder 4">
            <a:extLst>
              <a:ext uri="{FF2B5EF4-FFF2-40B4-BE49-F238E27FC236}">
                <a16:creationId xmlns:a16="http://schemas.microsoft.com/office/drawing/2014/main" id="{2432FE90-D57C-F544-B42F-0232C8C6D4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7D902F-B09E-F34C-B0EA-1E7F1F5E2887}"/>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228670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BAB264-23D3-6B4E-A0F2-75BDD05C05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90F33A-4875-9D44-BE6F-F5EB78F868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81402F-09B0-4D44-862A-39BC069581B1}"/>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5" name="Footer Placeholder 4">
            <a:extLst>
              <a:ext uri="{FF2B5EF4-FFF2-40B4-BE49-F238E27FC236}">
                <a16:creationId xmlns:a16="http://schemas.microsoft.com/office/drawing/2014/main" id="{51AC2754-B7AF-444D-8D4E-C1016F9B20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FE182B-8FC7-4247-A87F-9CDFC2C1E8C8}"/>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138476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D813-1BFF-4949-AA1E-C5E37E6AE3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D20896-620E-D54B-B8AE-6B0B34D177E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9E6A10-A03D-C14E-B8B9-DCFC79BEB2CE}"/>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5" name="Footer Placeholder 4">
            <a:extLst>
              <a:ext uri="{FF2B5EF4-FFF2-40B4-BE49-F238E27FC236}">
                <a16:creationId xmlns:a16="http://schemas.microsoft.com/office/drawing/2014/main" id="{E7B79918-22FE-5F4E-9CB5-E9E4DBB16C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5E35C8-07F6-4740-BA6F-E3A375DE2028}"/>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43462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AEEB-D363-5448-B41D-0E8B9F8ED6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E14A52-04D6-F745-980B-C6600E834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FDCF04-2DBC-5C4E-A3EC-F95B80484B37}"/>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5" name="Footer Placeholder 4">
            <a:extLst>
              <a:ext uri="{FF2B5EF4-FFF2-40B4-BE49-F238E27FC236}">
                <a16:creationId xmlns:a16="http://schemas.microsoft.com/office/drawing/2014/main" id="{085B024F-4318-5349-B45E-48F27223C8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6A7EA1-54F9-BC4A-A8D3-D5B7E0E3A1CD}"/>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324733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8D6F-B687-434E-B739-75CBD8C4E6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2B462A-BBCE-0F4B-9789-1E49800050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351CCF3-935D-2A47-B423-88AA09B1EE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F5D412-1260-D343-8D57-F6608982B738}"/>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6" name="Footer Placeholder 5">
            <a:extLst>
              <a:ext uri="{FF2B5EF4-FFF2-40B4-BE49-F238E27FC236}">
                <a16:creationId xmlns:a16="http://schemas.microsoft.com/office/drawing/2014/main" id="{E28C05B3-4C2E-4740-8BEE-B65BFAF616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9BFD4D-923E-344A-B944-CF8058700D74}"/>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357650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844E-DEE7-8F42-A342-7205495B5A5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C77D7C-8C52-2047-8F64-23717EF70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41AFC9-A2D9-B541-99A4-76B8A160B3F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88F1960-2B4C-204F-8D2F-B45ECF87E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F4B697-1E79-144F-9914-A5EA0C7AEC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2B1C894-D041-6E43-A256-0E15F6245990}"/>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8" name="Footer Placeholder 7">
            <a:extLst>
              <a:ext uri="{FF2B5EF4-FFF2-40B4-BE49-F238E27FC236}">
                <a16:creationId xmlns:a16="http://schemas.microsoft.com/office/drawing/2014/main" id="{7125FC48-A07D-B142-9F9A-C050CBBA9A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316200-5A35-064B-9880-1BB2462ACB5D}"/>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111983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BD69-4D46-A042-AC64-8774B2F3FF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CE9AFEA-F7F9-0549-B6C2-8A508EA0EAB7}"/>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4" name="Footer Placeholder 3">
            <a:extLst>
              <a:ext uri="{FF2B5EF4-FFF2-40B4-BE49-F238E27FC236}">
                <a16:creationId xmlns:a16="http://schemas.microsoft.com/office/drawing/2014/main" id="{1D3886C1-D738-2E4C-956A-55712EB295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4A3225-8444-F341-8026-8CA08BC8294E}"/>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15713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6FF9B8-E2FE-1C4D-B013-4A8820C59AEB}"/>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3" name="Footer Placeholder 2">
            <a:extLst>
              <a:ext uri="{FF2B5EF4-FFF2-40B4-BE49-F238E27FC236}">
                <a16:creationId xmlns:a16="http://schemas.microsoft.com/office/drawing/2014/main" id="{8482B5B0-A651-F34E-9A15-C341CA82B9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1D35144-E3B4-4C4E-90CB-02CCDE21275E}"/>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91067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0196-4450-4A4D-9775-5BE22CE3A4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9D44C6-DD4A-1649-80D2-50828DEEF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C3823B6-1764-3D42-87BC-91DA08C4F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D37763-950E-4241-B529-2AD4F77F1BC3}"/>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6" name="Footer Placeholder 5">
            <a:extLst>
              <a:ext uri="{FF2B5EF4-FFF2-40B4-BE49-F238E27FC236}">
                <a16:creationId xmlns:a16="http://schemas.microsoft.com/office/drawing/2014/main" id="{79DE53AA-546F-D848-B0DC-43C34B99F3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0F3EF0-4D69-9042-8D23-68373456BAC5}"/>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16397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95F8-C4B2-F84C-92C7-563C61737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8987DC-38F9-8440-A3A5-6636FE761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1538FA-D758-784A-B563-3204F569D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AA1965-0DE1-864A-BBCE-5BC4BC2C60CC}"/>
              </a:ext>
            </a:extLst>
          </p:cNvPr>
          <p:cNvSpPr>
            <a:spLocks noGrp="1"/>
          </p:cNvSpPr>
          <p:nvPr>
            <p:ph type="dt" sz="half" idx="10"/>
          </p:nvPr>
        </p:nvSpPr>
        <p:spPr/>
        <p:txBody>
          <a:bodyPr/>
          <a:lstStyle/>
          <a:p>
            <a:fld id="{93952AFE-0FFB-794E-8C3A-EA3DD5DFA6FD}" type="datetimeFigureOut">
              <a:rPr lang="en-US" smtClean="0"/>
              <a:t>11/12/2024</a:t>
            </a:fld>
            <a:endParaRPr lang="en-US" dirty="0"/>
          </a:p>
        </p:txBody>
      </p:sp>
      <p:sp>
        <p:nvSpPr>
          <p:cNvPr id="6" name="Footer Placeholder 5">
            <a:extLst>
              <a:ext uri="{FF2B5EF4-FFF2-40B4-BE49-F238E27FC236}">
                <a16:creationId xmlns:a16="http://schemas.microsoft.com/office/drawing/2014/main" id="{9F6FC387-0CAD-8D47-BDEB-076740ED19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B62B73-D58F-494E-A5C9-E1E93F245423}"/>
              </a:ext>
            </a:extLst>
          </p:cNvPr>
          <p:cNvSpPr>
            <a:spLocks noGrp="1"/>
          </p:cNvSpPr>
          <p:nvPr>
            <p:ph type="sldNum" sz="quarter" idx="12"/>
          </p:nvPr>
        </p:nvSpPr>
        <p:spPr/>
        <p:txBody>
          <a:bodyPr/>
          <a:lstStyle/>
          <a:p>
            <a:fld id="{C46B6296-115E-5841-BB85-BC5B85E359EB}" type="slidenum">
              <a:rPr lang="en-US" smtClean="0"/>
              <a:t>‹#›</a:t>
            </a:fld>
            <a:endParaRPr lang="en-US" dirty="0"/>
          </a:p>
        </p:txBody>
      </p:sp>
    </p:spTree>
    <p:extLst>
      <p:ext uri="{BB962C8B-B14F-4D97-AF65-F5344CB8AC3E}">
        <p14:creationId xmlns:p14="http://schemas.microsoft.com/office/powerpoint/2010/main" val="27891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830F6-9502-EB4A-8CA2-287720C03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D008CA-4531-8C41-A4BE-2AFF1CB65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3A3262-62DB-4144-AC03-92BFA18E0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52AFE-0FFB-794E-8C3A-EA3DD5DFA6FD}" type="datetimeFigureOut">
              <a:rPr lang="en-US" smtClean="0"/>
              <a:t>11/12/2024</a:t>
            </a:fld>
            <a:endParaRPr lang="en-US" dirty="0"/>
          </a:p>
        </p:txBody>
      </p:sp>
      <p:sp>
        <p:nvSpPr>
          <p:cNvPr id="5" name="Footer Placeholder 4">
            <a:extLst>
              <a:ext uri="{FF2B5EF4-FFF2-40B4-BE49-F238E27FC236}">
                <a16:creationId xmlns:a16="http://schemas.microsoft.com/office/drawing/2014/main" id="{EA2EA6D9-ACFE-0F43-B529-E9FBC9228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404734-FB87-6245-925E-4AA1B7814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B6296-115E-5841-BB85-BC5B85E359EB}" type="slidenum">
              <a:rPr lang="en-US" smtClean="0"/>
              <a:t>‹#›</a:t>
            </a:fld>
            <a:endParaRPr lang="en-US" dirty="0"/>
          </a:p>
        </p:txBody>
      </p:sp>
    </p:spTree>
    <p:extLst>
      <p:ext uri="{BB962C8B-B14F-4D97-AF65-F5344CB8AC3E}">
        <p14:creationId xmlns:p14="http://schemas.microsoft.com/office/powerpoint/2010/main" val="182866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CA9A-E938-FE45-B598-FC901C8E3F42}"/>
              </a:ext>
            </a:extLst>
          </p:cNvPr>
          <p:cNvSpPr>
            <a:spLocks noGrp="1"/>
          </p:cNvSpPr>
          <p:nvPr>
            <p:ph type="ctrTitle"/>
          </p:nvPr>
        </p:nvSpPr>
        <p:spPr>
          <a:xfrm>
            <a:off x="3110116" y="163029"/>
            <a:ext cx="5720861" cy="644917"/>
          </a:xfrm>
        </p:spPr>
        <p:txBody>
          <a:bodyPr>
            <a:normAutofit fontScale="90000"/>
          </a:bodyPr>
          <a:lstStyle/>
          <a:p>
            <a:r>
              <a:rPr lang="en-US" dirty="0">
                <a:latin typeface="SassoonPrimaryInfant" pitchFamily="2" charset="0"/>
              </a:rPr>
              <a:t>Once upon a time</a:t>
            </a:r>
            <a:r>
              <a:rPr lang="en-US" dirty="0">
                <a:latin typeface="SassoonCRInfant" panose="02010503020300020003" pitchFamily="2" charset="0"/>
              </a:rPr>
              <a:t>!</a:t>
            </a:r>
          </a:p>
        </p:txBody>
      </p:sp>
      <p:sp>
        <p:nvSpPr>
          <p:cNvPr id="3" name="Rectangle 2">
            <a:extLst>
              <a:ext uri="{FF2B5EF4-FFF2-40B4-BE49-F238E27FC236}">
                <a16:creationId xmlns:a16="http://schemas.microsoft.com/office/drawing/2014/main" id="{74992767-B4BE-694D-A10E-AA0697BD6E22}"/>
              </a:ext>
            </a:extLst>
          </p:cNvPr>
          <p:cNvSpPr/>
          <p:nvPr/>
        </p:nvSpPr>
        <p:spPr>
          <a:xfrm>
            <a:off x="3926450" y="2841389"/>
            <a:ext cx="4062657" cy="3634521"/>
          </a:xfrm>
          <a:prstGeom prst="rect">
            <a:avLst/>
          </a:prstGeom>
          <a:solidFill>
            <a:schemeClr val="accent2">
              <a:lumMod val="20000"/>
              <a:lumOff val="80000"/>
            </a:schemeClr>
          </a:solidFill>
        </p:spPr>
        <p:txBody>
          <a:bodyPr wrap="square">
            <a:spAutoFit/>
          </a:bodyPr>
          <a:lstStyle/>
          <a:p>
            <a:pPr algn="ctr">
              <a:lnSpc>
                <a:spcPct val="107000"/>
              </a:lnSpc>
              <a:spcAft>
                <a:spcPts val="800"/>
              </a:spcAft>
            </a:pPr>
            <a:r>
              <a:rPr lang="en-GB" b="1" dirty="0">
                <a:latin typeface="SassoonPrimaryInfant" pitchFamily="2" charset="0"/>
                <a:ea typeface="Calibri" panose="020F0502020204030204" pitchFamily="34" charset="0"/>
                <a:cs typeface="Times New Roman" panose="02020603050405020304" pitchFamily="18" charset="0"/>
              </a:rPr>
              <a:t>Topic Questions </a:t>
            </a:r>
          </a:p>
          <a:p>
            <a:pPr>
              <a:lnSpc>
                <a:spcPct val="107000"/>
              </a:lnSpc>
              <a:spcAft>
                <a:spcPts val="800"/>
              </a:spcAft>
            </a:pPr>
            <a:r>
              <a:rPr lang="en-GB" sz="1600" dirty="0">
                <a:latin typeface="SassoonPrimaryInfant" pitchFamily="2" charset="0"/>
                <a:ea typeface="Calibri" panose="020F0502020204030204" pitchFamily="34" charset="0"/>
                <a:cs typeface="Times New Roman" panose="02020603050405020304" pitchFamily="18" charset="0"/>
              </a:rPr>
              <a:t>Geography (UTW): Can you talk about how people celebrate special times?</a:t>
            </a:r>
          </a:p>
          <a:p>
            <a:pPr>
              <a:lnSpc>
                <a:spcPct val="107000"/>
              </a:lnSpc>
              <a:spcAft>
                <a:spcPts val="800"/>
              </a:spcAft>
            </a:pPr>
            <a:r>
              <a:rPr lang="en-GB" sz="1600" dirty="0">
                <a:latin typeface="SassoonPrimaryInfant" pitchFamily="2" charset="0"/>
                <a:ea typeface="Calibri" panose="020F0502020204030204" pitchFamily="34" charset="0"/>
                <a:cs typeface="Times New Roman" panose="02020603050405020304" pitchFamily="18" charset="0"/>
              </a:rPr>
              <a:t>Science (UTW): How have used your senses to explore light and sound? </a:t>
            </a:r>
          </a:p>
          <a:p>
            <a:pPr>
              <a:lnSpc>
                <a:spcPct val="107000"/>
              </a:lnSpc>
              <a:spcAft>
                <a:spcPts val="800"/>
              </a:spcAft>
            </a:pPr>
            <a:r>
              <a:rPr lang="en-GB" sz="1600" dirty="0">
                <a:latin typeface="SassoonPrimaryInfant" pitchFamily="2" charset="0"/>
                <a:ea typeface="Calibri" panose="020F0502020204030204" pitchFamily="34" charset="0"/>
                <a:cs typeface="Times New Roman" panose="02020603050405020304" pitchFamily="18" charset="0"/>
              </a:rPr>
              <a:t>DT (EAD):  How did you make your own hat?</a:t>
            </a:r>
          </a:p>
          <a:p>
            <a:pPr>
              <a:lnSpc>
                <a:spcPct val="107000"/>
              </a:lnSpc>
              <a:spcAft>
                <a:spcPts val="800"/>
              </a:spcAft>
            </a:pPr>
            <a:r>
              <a:rPr lang="en-GB" sz="1600" dirty="0">
                <a:latin typeface="SassoonPrimaryInfant" pitchFamily="2" charset="0"/>
                <a:ea typeface="Calibri" panose="020F0502020204030204" pitchFamily="34" charset="0"/>
                <a:cs typeface="Times New Roman" panose="02020603050405020304" pitchFamily="18" charset="0"/>
              </a:rPr>
              <a:t>Literacy: Can you re-tell the Gingerbread man story?</a:t>
            </a:r>
          </a:p>
          <a:p>
            <a:pPr>
              <a:lnSpc>
                <a:spcPct val="107000"/>
              </a:lnSpc>
              <a:spcAft>
                <a:spcPts val="800"/>
              </a:spcAft>
            </a:pPr>
            <a:r>
              <a:rPr lang="en-GB" sz="1600" dirty="0">
                <a:latin typeface="SassoonPrimaryInfant" pitchFamily="2" charset="0"/>
                <a:ea typeface="Calibri" panose="020F0502020204030204" pitchFamily="34" charset="0"/>
                <a:cs typeface="Times New Roman" panose="02020603050405020304" pitchFamily="18" charset="0"/>
              </a:rPr>
              <a:t>Music (EAD): Can you sing your favourite nativity song? </a:t>
            </a:r>
          </a:p>
          <a:p>
            <a:pPr>
              <a:lnSpc>
                <a:spcPct val="107000"/>
              </a:lnSpc>
              <a:spcAft>
                <a:spcPts val="800"/>
              </a:spcAft>
            </a:pPr>
            <a:endParaRPr lang="en-GB" sz="1600" dirty="0">
              <a:effectLst/>
              <a:latin typeface="SassoonPrimaryInfant" pitchFamily="2"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49CB498-C73A-470E-901A-9C06FA25568C}"/>
              </a:ext>
            </a:extLst>
          </p:cNvPr>
          <p:cNvPicPr>
            <a:picLocks noChangeAspect="1"/>
          </p:cNvPicPr>
          <p:nvPr/>
        </p:nvPicPr>
        <p:blipFill>
          <a:blip r:embed="rId2"/>
          <a:stretch>
            <a:fillRect/>
          </a:stretch>
        </p:blipFill>
        <p:spPr>
          <a:xfrm>
            <a:off x="157409" y="2889430"/>
            <a:ext cx="3516843" cy="3393440"/>
          </a:xfrm>
          <a:prstGeom prst="rect">
            <a:avLst/>
          </a:prstGeom>
        </p:spPr>
      </p:pic>
      <p:pic>
        <p:nvPicPr>
          <p:cNvPr id="5" name="Picture 4">
            <a:extLst>
              <a:ext uri="{FF2B5EF4-FFF2-40B4-BE49-F238E27FC236}">
                <a16:creationId xmlns:a16="http://schemas.microsoft.com/office/drawing/2014/main" id="{5FB852B6-AD89-4991-AE1B-6B1CC6A39CF0}"/>
              </a:ext>
            </a:extLst>
          </p:cNvPr>
          <p:cNvPicPr>
            <a:picLocks noChangeAspect="1"/>
          </p:cNvPicPr>
          <p:nvPr/>
        </p:nvPicPr>
        <p:blipFill>
          <a:blip r:embed="rId3"/>
          <a:stretch>
            <a:fillRect/>
          </a:stretch>
        </p:blipFill>
        <p:spPr>
          <a:xfrm>
            <a:off x="10422818" y="889100"/>
            <a:ext cx="1697251" cy="1655611"/>
          </a:xfrm>
          <a:prstGeom prst="rect">
            <a:avLst/>
          </a:prstGeom>
        </p:spPr>
      </p:pic>
      <p:pic>
        <p:nvPicPr>
          <p:cNvPr id="10" name="Picture 9">
            <a:extLst>
              <a:ext uri="{FF2B5EF4-FFF2-40B4-BE49-F238E27FC236}">
                <a16:creationId xmlns:a16="http://schemas.microsoft.com/office/drawing/2014/main" id="{3FB1EC0B-1B20-42B4-94C3-8162EE9F18D6}"/>
              </a:ext>
            </a:extLst>
          </p:cNvPr>
          <p:cNvPicPr>
            <a:picLocks noChangeAspect="1"/>
          </p:cNvPicPr>
          <p:nvPr/>
        </p:nvPicPr>
        <p:blipFill>
          <a:blip r:embed="rId4"/>
          <a:stretch>
            <a:fillRect/>
          </a:stretch>
        </p:blipFill>
        <p:spPr>
          <a:xfrm>
            <a:off x="8159754" y="2961929"/>
            <a:ext cx="3874837" cy="3393440"/>
          </a:xfrm>
          <a:prstGeom prst="rect">
            <a:avLst/>
          </a:prstGeom>
        </p:spPr>
      </p:pic>
      <p:pic>
        <p:nvPicPr>
          <p:cNvPr id="7" name="Picture 6">
            <a:extLst>
              <a:ext uri="{FF2B5EF4-FFF2-40B4-BE49-F238E27FC236}">
                <a16:creationId xmlns:a16="http://schemas.microsoft.com/office/drawing/2014/main" id="{03F0F78D-9D37-4531-B7AE-168044056319}"/>
              </a:ext>
            </a:extLst>
          </p:cNvPr>
          <p:cNvPicPr>
            <a:picLocks noChangeAspect="1"/>
          </p:cNvPicPr>
          <p:nvPr/>
        </p:nvPicPr>
        <p:blipFill>
          <a:blip r:embed="rId5"/>
          <a:stretch>
            <a:fillRect/>
          </a:stretch>
        </p:blipFill>
        <p:spPr>
          <a:xfrm>
            <a:off x="71931" y="849038"/>
            <a:ext cx="1725243" cy="1655611"/>
          </a:xfrm>
          <a:prstGeom prst="rect">
            <a:avLst/>
          </a:prstGeom>
        </p:spPr>
      </p:pic>
      <p:sp>
        <p:nvSpPr>
          <p:cNvPr id="13" name="TextBox 12">
            <a:extLst>
              <a:ext uri="{FF2B5EF4-FFF2-40B4-BE49-F238E27FC236}">
                <a16:creationId xmlns:a16="http://schemas.microsoft.com/office/drawing/2014/main" id="{145860B6-2091-48D6-9B27-DE4AB48B6622}"/>
              </a:ext>
            </a:extLst>
          </p:cNvPr>
          <p:cNvSpPr txBox="1"/>
          <p:nvPr/>
        </p:nvSpPr>
        <p:spPr>
          <a:xfrm>
            <a:off x="1915831" y="823412"/>
            <a:ext cx="8360338" cy="1754326"/>
          </a:xfrm>
          <a:prstGeom prst="rect">
            <a:avLst/>
          </a:prstGeom>
          <a:noFill/>
          <a:ln w="38100">
            <a:solidFill>
              <a:schemeClr val="tx1"/>
            </a:solidFill>
          </a:ln>
        </p:spPr>
        <p:txBody>
          <a:bodyPr wrap="square" rtlCol="0">
            <a:spAutoFit/>
          </a:bodyPr>
          <a:lstStyle/>
          <a:p>
            <a:pPr algn="ctr"/>
            <a:r>
              <a:rPr lang="en-GB" dirty="0">
                <a:latin typeface="SassoonPrimaryInfant" pitchFamily="2" charset="0"/>
              </a:rPr>
              <a:t>In this topic we will be learning some traditional stories and building our bank of story language through these familiar stories. We will be exploring how people celebrate Christmas around the world and how beliefs may differ between cultures. In</a:t>
            </a:r>
          </a:p>
          <a:p>
            <a:pPr algn="ctr"/>
            <a:r>
              <a:rPr lang="en-GB" dirty="0">
                <a:latin typeface="SassoonPrimaryInfant" pitchFamily="2" charset="0"/>
              </a:rPr>
              <a:t>Science we will be exploring the world around us through the units of ‘Light’, ‘Sound’ and ‘Humans’. In Expressive Arts and Design, we will be exploring materials to design and make our own winter hats</a:t>
            </a:r>
            <a:r>
              <a:rPr lang="en-GB" dirty="0"/>
              <a:t>. </a:t>
            </a:r>
          </a:p>
        </p:txBody>
      </p:sp>
    </p:spTree>
    <p:extLst>
      <p:ext uri="{BB962C8B-B14F-4D97-AF65-F5344CB8AC3E}">
        <p14:creationId xmlns:p14="http://schemas.microsoft.com/office/powerpoint/2010/main" val="159375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8886674-6DF3-B14F-A921-8886073F5390}"/>
              </a:ext>
            </a:extLst>
          </p:cNvPr>
          <p:cNvSpPr txBox="1"/>
          <p:nvPr/>
        </p:nvSpPr>
        <p:spPr>
          <a:xfrm>
            <a:off x="268370" y="119463"/>
            <a:ext cx="3477720" cy="4278094"/>
          </a:xfrm>
          <a:prstGeom prst="rect">
            <a:avLst/>
          </a:prstGeom>
          <a:solidFill>
            <a:srgbClr val="FFC000"/>
          </a:solidFill>
        </p:spPr>
        <p:txBody>
          <a:bodyPr wrap="square" rtlCol="0">
            <a:spAutoFit/>
          </a:bodyPr>
          <a:lstStyle/>
          <a:p>
            <a:pPr algn="ctr"/>
            <a:r>
              <a:rPr lang="en-US" sz="1600" b="1" u="sng" dirty="0">
                <a:latin typeface="SassoonPrimaryInfant" pitchFamily="2" charset="0"/>
              </a:rPr>
              <a:t>Topic Tasks!</a:t>
            </a:r>
          </a:p>
          <a:p>
            <a:pPr algn="ctr"/>
            <a:r>
              <a:rPr lang="en-US" sz="1600" b="1" i="1" dirty="0">
                <a:latin typeface="SassoonPrimaryInfant" pitchFamily="2" charset="0"/>
              </a:rPr>
              <a:t>Have fun trying these and show your class!</a:t>
            </a:r>
          </a:p>
          <a:p>
            <a:pPr marL="342900" indent="-342900">
              <a:buAutoNum type="arabicPeriod"/>
            </a:pPr>
            <a:r>
              <a:rPr lang="en-US" sz="1600" dirty="0">
                <a:latin typeface="SassoonPrimaryInfant" pitchFamily="2" charset="0"/>
              </a:rPr>
              <a:t>Make your own gingerbread man biscuits.</a:t>
            </a:r>
          </a:p>
          <a:p>
            <a:pPr marL="342900" indent="-342900">
              <a:buAutoNum type="arabicPeriod"/>
            </a:pPr>
            <a:r>
              <a:rPr lang="en-US" sz="1600" dirty="0">
                <a:latin typeface="SassoonPrimaryInfant" pitchFamily="2" charset="0"/>
              </a:rPr>
              <a:t>Record your favorite nursery rhyme.</a:t>
            </a:r>
          </a:p>
          <a:p>
            <a:pPr marL="342900" indent="-342900">
              <a:buAutoNum type="arabicPeriod"/>
            </a:pPr>
            <a:r>
              <a:rPr lang="en-US" sz="1600" dirty="0">
                <a:latin typeface="SassoonPrimaryInfant" pitchFamily="2" charset="0"/>
              </a:rPr>
              <a:t>Read a traditional tale story.</a:t>
            </a:r>
          </a:p>
          <a:p>
            <a:pPr marL="342900" indent="-342900">
              <a:buAutoNum type="arabicPeriod"/>
            </a:pPr>
            <a:r>
              <a:rPr lang="en-US" sz="1600" dirty="0">
                <a:latin typeface="SassoonPrimaryInfant" pitchFamily="2" charset="0"/>
              </a:rPr>
              <a:t>Build a house for one of your toys using bricks/ </a:t>
            </a:r>
            <a:r>
              <a:rPr lang="en-US" sz="1600" dirty="0" err="1">
                <a:latin typeface="SassoonPrimaryInfant" pitchFamily="2" charset="0"/>
              </a:rPr>
              <a:t>lego</a:t>
            </a:r>
            <a:r>
              <a:rPr lang="en-US" sz="1600" dirty="0">
                <a:latin typeface="SassoonPrimaryInfant" pitchFamily="2" charset="0"/>
              </a:rPr>
              <a:t>/ sticks.</a:t>
            </a:r>
          </a:p>
          <a:p>
            <a:pPr marL="342900" indent="-342900">
              <a:buAutoNum type="arabicPeriod"/>
            </a:pPr>
            <a:r>
              <a:rPr lang="en-US" sz="1600" dirty="0">
                <a:latin typeface="SassoonPrimaryInfant" pitchFamily="2" charset="0"/>
              </a:rPr>
              <a:t>Create your own musical instrument and make music to your favorite nursery rhyme.</a:t>
            </a:r>
          </a:p>
          <a:p>
            <a:pPr marL="342900" indent="-342900">
              <a:buAutoNum type="arabicPeriod"/>
            </a:pPr>
            <a:r>
              <a:rPr lang="en-US" sz="1600" dirty="0">
                <a:latin typeface="SassoonPrimaryInfant" pitchFamily="2" charset="0"/>
              </a:rPr>
              <a:t>Dance freely to different festival music .</a:t>
            </a:r>
          </a:p>
          <a:p>
            <a:pPr marL="342900" indent="-342900">
              <a:buAutoNum type="arabicPeriod"/>
            </a:pPr>
            <a:r>
              <a:rPr lang="en-US" sz="1600" dirty="0">
                <a:latin typeface="SassoonPrimaryInfant" pitchFamily="2" charset="0"/>
              </a:rPr>
              <a:t>Make your own stick man. </a:t>
            </a:r>
          </a:p>
          <a:p>
            <a:pPr marL="342900" indent="-342900">
              <a:buAutoNum type="arabicPeriod"/>
            </a:pPr>
            <a:r>
              <a:rPr lang="en-US" sz="1600" dirty="0">
                <a:latin typeface="SassoonPrimaryInfant" pitchFamily="2" charset="0"/>
              </a:rPr>
              <a:t>Create your own Celebration hat!</a:t>
            </a:r>
          </a:p>
        </p:txBody>
      </p:sp>
      <p:pic>
        <p:nvPicPr>
          <p:cNvPr id="4" name="Picture 3">
            <a:extLst>
              <a:ext uri="{FF2B5EF4-FFF2-40B4-BE49-F238E27FC236}">
                <a16:creationId xmlns:a16="http://schemas.microsoft.com/office/drawing/2014/main" id="{203FE0AD-B642-4ADC-A756-97D76049DCB5}"/>
              </a:ext>
            </a:extLst>
          </p:cNvPr>
          <p:cNvPicPr>
            <a:picLocks noChangeAspect="1"/>
          </p:cNvPicPr>
          <p:nvPr/>
        </p:nvPicPr>
        <p:blipFill>
          <a:blip r:embed="rId3"/>
          <a:stretch>
            <a:fillRect/>
          </a:stretch>
        </p:blipFill>
        <p:spPr>
          <a:xfrm>
            <a:off x="5958063" y="119482"/>
            <a:ext cx="4200508" cy="2640686"/>
          </a:xfrm>
          <a:prstGeom prst="rect">
            <a:avLst/>
          </a:prstGeom>
          <a:ln w="28575">
            <a:solidFill>
              <a:schemeClr val="tx1"/>
            </a:solidFill>
          </a:ln>
        </p:spPr>
      </p:pic>
      <p:pic>
        <p:nvPicPr>
          <p:cNvPr id="5" name="Picture 4">
            <a:extLst>
              <a:ext uri="{FF2B5EF4-FFF2-40B4-BE49-F238E27FC236}">
                <a16:creationId xmlns:a16="http://schemas.microsoft.com/office/drawing/2014/main" id="{5CC074A8-4C01-413E-BEDD-5891CDAFE06D}"/>
              </a:ext>
            </a:extLst>
          </p:cNvPr>
          <p:cNvPicPr>
            <a:picLocks noChangeAspect="1"/>
          </p:cNvPicPr>
          <p:nvPr/>
        </p:nvPicPr>
        <p:blipFill>
          <a:blip r:embed="rId4"/>
          <a:stretch>
            <a:fillRect/>
          </a:stretch>
        </p:blipFill>
        <p:spPr>
          <a:xfrm>
            <a:off x="10278162" y="119462"/>
            <a:ext cx="1802077" cy="2640705"/>
          </a:xfrm>
          <a:prstGeom prst="rect">
            <a:avLst/>
          </a:prstGeom>
        </p:spPr>
      </p:pic>
      <p:pic>
        <p:nvPicPr>
          <p:cNvPr id="2" name="Picture 1">
            <a:extLst>
              <a:ext uri="{FF2B5EF4-FFF2-40B4-BE49-F238E27FC236}">
                <a16:creationId xmlns:a16="http://schemas.microsoft.com/office/drawing/2014/main" id="{6ED2CD13-1D39-4AAE-A3AE-A329A43E5972}"/>
              </a:ext>
            </a:extLst>
          </p:cNvPr>
          <p:cNvPicPr>
            <a:picLocks noChangeAspect="1"/>
          </p:cNvPicPr>
          <p:nvPr/>
        </p:nvPicPr>
        <p:blipFill>
          <a:blip r:embed="rId5"/>
          <a:stretch>
            <a:fillRect/>
          </a:stretch>
        </p:blipFill>
        <p:spPr>
          <a:xfrm>
            <a:off x="4117911" y="4509784"/>
            <a:ext cx="2477770" cy="2153920"/>
          </a:xfrm>
          <a:prstGeom prst="rect">
            <a:avLst/>
          </a:prstGeom>
          <a:ln w="38100">
            <a:solidFill>
              <a:schemeClr val="tx1"/>
            </a:solidFill>
          </a:ln>
        </p:spPr>
      </p:pic>
      <p:sp>
        <p:nvSpPr>
          <p:cNvPr id="3" name="TextBox 2">
            <a:extLst>
              <a:ext uri="{FF2B5EF4-FFF2-40B4-BE49-F238E27FC236}">
                <a16:creationId xmlns:a16="http://schemas.microsoft.com/office/drawing/2014/main" id="{20B6FBAA-216B-4FEB-8A00-190DB672A4CA}"/>
              </a:ext>
            </a:extLst>
          </p:cNvPr>
          <p:cNvSpPr txBox="1"/>
          <p:nvPr/>
        </p:nvSpPr>
        <p:spPr>
          <a:xfrm>
            <a:off x="3985196" y="3274279"/>
            <a:ext cx="2743200" cy="923330"/>
          </a:xfrm>
          <a:prstGeom prst="rect">
            <a:avLst/>
          </a:prstGeom>
          <a:solidFill>
            <a:schemeClr val="accent1">
              <a:lumMod val="40000"/>
              <a:lumOff val="60000"/>
            </a:schemeClr>
          </a:solidFill>
        </p:spPr>
        <p:txBody>
          <a:bodyPr wrap="square" rtlCol="0">
            <a:spAutoFit/>
          </a:bodyPr>
          <a:lstStyle/>
          <a:p>
            <a:pPr algn="ctr"/>
            <a:r>
              <a:rPr lang="en-GB" dirty="0">
                <a:latin typeface="SassoonPrimaryInfant" pitchFamily="2" charset="0"/>
              </a:rPr>
              <a:t>Let’s explore hats! </a:t>
            </a:r>
          </a:p>
          <a:p>
            <a:pPr algn="ctr"/>
            <a:r>
              <a:rPr lang="en-GB" dirty="0">
                <a:latin typeface="SassoonPrimaryInfant" pitchFamily="2" charset="0"/>
              </a:rPr>
              <a:t>Make your own celebration hat! </a:t>
            </a:r>
          </a:p>
        </p:txBody>
      </p:sp>
      <p:pic>
        <p:nvPicPr>
          <p:cNvPr id="13" name="Picture 12">
            <a:extLst>
              <a:ext uri="{FF2B5EF4-FFF2-40B4-BE49-F238E27FC236}">
                <a16:creationId xmlns:a16="http://schemas.microsoft.com/office/drawing/2014/main" id="{312982AD-A3DA-45BB-AF3B-75D6113C8DE6}"/>
              </a:ext>
            </a:extLst>
          </p:cNvPr>
          <p:cNvPicPr>
            <a:picLocks noChangeAspect="1"/>
          </p:cNvPicPr>
          <p:nvPr/>
        </p:nvPicPr>
        <p:blipFill>
          <a:blip r:embed="rId6"/>
          <a:stretch>
            <a:fillRect/>
          </a:stretch>
        </p:blipFill>
        <p:spPr>
          <a:xfrm>
            <a:off x="6924477" y="4751705"/>
            <a:ext cx="4830643" cy="1800225"/>
          </a:xfrm>
          <a:prstGeom prst="rect">
            <a:avLst/>
          </a:prstGeom>
        </p:spPr>
      </p:pic>
      <p:pic>
        <p:nvPicPr>
          <p:cNvPr id="14" name="Picture 13">
            <a:extLst>
              <a:ext uri="{FF2B5EF4-FFF2-40B4-BE49-F238E27FC236}">
                <a16:creationId xmlns:a16="http://schemas.microsoft.com/office/drawing/2014/main" id="{307103B2-AD4C-444D-959A-F0381FE8BBF2}"/>
              </a:ext>
            </a:extLst>
          </p:cNvPr>
          <p:cNvPicPr>
            <a:picLocks noChangeAspect="1"/>
          </p:cNvPicPr>
          <p:nvPr/>
        </p:nvPicPr>
        <p:blipFill>
          <a:blip r:embed="rId7"/>
          <a:stretch>
            <a:fillRect/>
          </a:stretch>
        </p:blipFill>
        <p:spPr>
          <a:xfrm>
            <a:off x="9835584" y="3024844"/>
            <a:ext cx="2145978" cy="1578610"/>
          </a:xfrm>
          <a:prstGeom prst="rect">
            <a:avLst/>
          </a:prstGeom>
        </p:spPr>
      </p:pic>
      <p:pic>
        <p:nvPicPr>
          <p:cNvPr id="15" name="Picture 14">
            <a:extLst>
              <a:ext uri="{FF2B5EF4-FFF2-40B4-BE49-F238E27FC236}">
                <a16:creationId xmlns:a16="http://schemas.microsoft.com/office/drawing/2014/main" id="{9BE96DC1-C5C8-4885-9EBD-EF716713B0C1}"/>
              </a:ext>
            </a:extLst>
          </p:cNvPr>
          <p:cNvPicPr>
            <a:picLocks noChangeAspect="1"/>
          </p:cNvPicPr>
          <p:nvPr/>
        </p:nvPicPr>
        <p:blipFill>
          <a:blip r:embed="rId8"/>
          <a:stretch>
            <a:fillRect/>
          </a:stretch>
        </p:blipFill>
        <p:spPr>
          <a:xfrm>
            <a:off x="268370" y="4509784"/>
            <a:ext cx="3477720" cy="2042146"/>
          </a:xfrm>
          <a:prstGeom prst="rect">
            <a:avLst/>
          </a:prstGeom>
        </p:spPr>
      </p:pic>
      <p:pic>
        <p:nvPicPr>
          <p:cNvPr id="7" name="Picture 6">
            <a:extLst>
              <a:ext uri="{FF2B5EF4-FFF2-40B4-BE49-F238E27FC236}">
                <a16:creationId xmlns:a16="http://schemas.microsoft.com/office/drawing/2014/main" id="{87D8B906-B54C-4755-A26C-FDB65406847A}"/>
              </a:ext>
            </a:extLst>
          </p:cNvPr>
          <p:cNvPicPr>
            <a:picLocks noChangeAspect="1"/>
          </p:cNvPicPr>
          <p:nvPr/>
        </p:nvPicPr>
        <p:blipFill>
          <a:blip r:embed="rId9"/>
          <a:stretch>
            <a:fillRect/>
          </a:stretch>
        </p:blipFill>
        <p:spPr>
          <a:xfrm>
            <a:off x="3952838" y="255987"/>
            <a:ext cx="1798476" cy="1042506"/>
          </a:xfrm>
          <a:prstGeom prst="rect">
            <a:avLst/>
          </a:prstGeom>
        </p:spPr>
      </p:pic>
      <p:pic>
        <p:nvPicPr>
          <p:cNvPr id="8" name="Picture 7">
            <a:extLst>
              <a:ext uri="{FF2B5EF4-FFF2-40B4-BE49-F238E27FC236}">
                <a16:creationId xmlns:a16="http://schemas.microsoft.com/office/drawing/2014/main" id="{F5DA5912-CA34-49FE-9835-5C14DC7F0C0C}"/>
              </a:ext>
            </a:extLst>
          </p:cNvPr>
          <p:cNvPicPr>
            <a:picLocks noChangeAspect="1"/>
          </p:cNvPicPr>
          <p:nvPr/>
        </p:nvPicPr>
        <p:blipFill>
          <a:blip r:embed="rId10"/>
          <a:stretch>
            <a:fillRect/>
          </a:stretch>
        </p:blipFill>
        <p:spPr>
          <a:xfrm>
            <a:off x="3865681" y="1262947"/>
            <a:ext cx="1972791" cy="1761897"/>
          </a:xfrm>
          <a:prstGeom prst="rect">
            <a:avLst/>
          </a:prstGeom>
        </p:spPr>
      </p:pic>
      <p:pic>
        <p:nvPicPr>
          <p:cNvPr id="9" name="Picture 8">
            <a:extLst>
              <a:ext uri="{FF2B5EF4-FFF2-40B4-BE49-F238E27FC236}">
                <a16:creationId xmlns:a16="http://schemas.microsoft.com/office/drawing/2014/main" id="{DFF48795-3E7C-4B10-9E99-A20FF315E35F}"/>
              </a:ext>
            </a:extLst>
          </p:cNvPr>
          <p:cNvPicPr>
            <a:picLocks noChangeAspect="1"/>
          </p:cNvPicPr>
          <p:nvPr/>
        </p:nvPicPr>
        <p:blipFill>
          <a:blip r:embed="rId11"/>
          <a:stretch>
            <a:fillRect/>
          </a:stretch>
        </p:blipFill>
        <p:spPr>
          <a:xfrm>
            <a:off x="6924477" y="2870538"/>
            <a:ext cx="2853175" cy="1732916"/>
          </a:xfrm>
          <a:prstGeom prst="rect">
            <a:avLst/>
          </a:prstGeom>
        </p:spPr>
      </p:pic>
    </p:spTree>
    <p:extLst>
      <p:ext uri="{BB962C8B-B14F-4D97-AF65-F5344CB8AC3E}">
        <p14:creationId xmlns:p14="http://schemas.microsoft.com/office/powerpoint/2010/main" val="1307463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TotalTime>
  <Words>245</Words>
  <Application>Microsoft Office PowerPoint</Application>
  <PresentationFormat>Widescreen</PresentationFormat>
  <Paragraphs>22</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SassoonCRInfant</vt:lpstr>
      <vt:lpstr>SassoonPrimaryInfant</vt:lpstr>
      <vt:lpstr>Times New Roman</vt:lpstr>
      <vt:lpstr>Office Theme</vt:lpstr>
      <vt:lpstr>Once upon a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Who Help Us!</dc:title>
  <dc:creator>Rob Fielder</dc:creator>
  <cp:lastModifiedBy>ljf77@broadway.worcs.sch.uk</cp:lastModifiedBy>
  <cp:revision>56</cp:revision>
  <cp:lastPrinted>2020-02-06T20:53:55Z</cp:lastPrinted>
  <dcterms:created xsi:type="dcterms:W3CDTF">2019-12-12T19:18:17Z</dcterms:created>
  <dcterms:modified xsi:type="dcterms:W3CDTF">2024-11-12T14:08:49Z</dcterms:modified>
</cp:coreProperties>
</file>